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 snapToGrid="0">
      <p:cViewPr varScale="1">
        <p:scale>
          <a:sx n="70" d="100"/>
          <a:sy n="70" d="100"/>
        </p:scale>
        <p:origin x="71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F7B76-2881-43F9-B791-1C78CD86110E}" type="datetimeFigureOut">
              <a:rPr lang="ar-SA" smtClean="0"/>
              <a:t>06/01/1441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EFAFB-A988-47BE-8C1C-08B9E6847D8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5252114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F7B76-2881-43F9-B791-1C78CD86110E}" type="datetimeFigureOut">
              <a:rPr lang="ar-SA" smtClean="0"/>
              <a:t>06/01/1441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EFAFB-A988-47BE-8C1C-08B9E6847D8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6708331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F7B76-2881-43F9-B791-1C78CD86110E}" type="datetimeFigureOut">
              <a:rPr lang="ar-SA" smtClean="0"/>
              <a:t>06/01/1441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EFAFB-A988-47BE-8C1C-08B9E6847D8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1623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F7B76-2881-43F9-B791-1C78CD86110E}" type="datetimeFigureOut">
              <a:rPr lang="ar-SA" smtClean="0"/>
              <a:t>06/01/1441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EFAFB-A988-47BE-8C1C-08B9E6847D8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474556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F7B76-2881-43F9-B791-1C78CD86110E}" type="datetimeFigureOut">
              <a:rPr lang="ar-SA" smtClean="0"/>
              <a:t>06/01/1441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EFAFB-A988-47BE-8C1C-08B9E6847D8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3235329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F7B76-2881-43F9-B791-1C78CD86110E}" type="datetimeFigureOut">
              <a:rPr lang="ar-SA" smtClean="0"/>
              <a:t>06/01/1441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EFAFB-A988-47BE-8C1C-08B9E6847D8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5768028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F7B76-2881-43F9-B791-1C78CD86110E}" type="datetimeFigureOut">
              <a:rPr lang="ar-SA" smtClean="0"/>
              <a:t>06/01/1441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EFAFB-A988-47BE-8C1C-08B9E6847D8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659773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F7B76-2881-43F9-B791-1C78CD86110E}" type="datetimeFigureOut">
              <a:rPr lang="ar-SA" smtClean="0"/>
              <a:t>06/01/1441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EFAFB-A988-47BE-8C1C-08B9E6847D8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7146490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F7B76-2881-43F9-B791-1C78CD86110E}" type="datetimeFigureOut">
              <a:rPr lang="ar-SA" smtClean="0"/>
              <a:t>06/01/1441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EFAFB-A988-47BE-8C1C-08B9E6847D8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8442344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F7B76-2881-43F9-B791-1C78CD86110E}" type="datetimeFigureOut">
              <a:rPr lang="ar-SA" smtClean="0"/>
              <a:t>06/01/1441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EFAFB-A988-47BE-8C1C-08B9E6847D8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3284172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F7B76-2881-43F9-B791-1C78CD86110E}" type="datetimeFigureOut">
              <a:rPr lang="ar-SA" smtClean="0"/>
              <a:t>06/01/1441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EFAFB-A988-47BE-8C1C-08B9E6847D8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151837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AF7B76-2881-43F9-B791-1C78CD86110E}" type="datetimeFigureOut">
              <a:rPr lang="ar-SA" smtClean="0"/>
              <a:t>06/01/1441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DEFAFB-A988-47BE-8C1C-08B9E6847D8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2386509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749421" y="365126"/>
            <a:ext cx="2975212" cy="603866"/>
          </a:xfrm>
        </p:spPr>
        <p:txBody>
          <a:bodyPr>
            <a:normAutofit fontScale="90000"/>
          </a:bodyPr>
          <a:lstStyle/>
          <a:p>
            <a:r>
              <a:rPr lang="ar-IQ" b="1" dirty="0" smtClean="0"/>
              <a:t>سلوك المشاركين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10654" y="968992"/>
            <a:ext cx="10972800" cy="5207971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ar-SA" b="1" dirty="0"/>
              <a:t>متطلبات السلوك</a:t>
            </a:r>
            <a:endParaRPr lang="en-US" b="1" dirty="0"/>
          </a:p>
          <a:p>
            <a:pPr marL="0" indent="0" algn="ctr">
              <a:buNone/>
            </a:pPr>
            <a:r>
              <a:rPr lang="ar-SA" b="1" dirty="0"/>
              <a:t>السلوك الرياضي</a:t>
            </a:r>
            <a:endParaRPr lang="en-US" b="1" dirty="0"/>
          </a:p>
          <a:p>
            <a:pPr marL="0" indent="0" algn="ctr">
              <a:buNone/>
            </a:pPr>
            <a:r>
              <a:rPr lang="ar-SA" dirty="0"/>
              <a:t>يجب على المشاركين الإلمام</a:t>
            </a:r>
            <a:r>
              <a:rPr lang="en-US" dirty="0"/>
              <a:t> "</a:t>
            </a:r>
            <a:r>
              <a:rPr lang="ar-SA" dirty="0"/>
              <a:t>بالقواعد الرسمية للكرة الطائرة والالتزام بها</a:t>
            </a:r>
            <a:r>
              <a:rPr lang="en-US" dirty="0"/>
              <a:t>.</a:t>
            </a:r>
          </a:p>
          <a:p>
            <a:pPr marL="0" indent="0" algn="ctr">
              <a:buNone/>
            </a:pPr>
            <a:r>
              <a:rPr lang="ar-SA" dirty="0"/>
              <a:t>يجب أن يتقبل المشاركون </a:t>
            </a:r>
            <a:r>
              <a:rPr lang="ar-IQ" dirty="0" smtClean="0"/>
              <a:t>قرارات </a:t>
            </a:r>
            <a:r>
              <a:rPr lang="ar-SA" dirty="0" smtClean="0"/>
              <a:t>الحكام </a:t>
            </a:r>
            <a:r>
              <a:rPr lang="ar-SA" dirty="0"/>
              <a:t>بسلوك رياضي وبدون معارضتهم</a:t>
            </a:r>
            <a:r>
              <a:rPr lang="en-US" dirty="0"/>
              <a:t>.</a:t>
            </a:r>
          </a:p>
          <a:p>
            <a:pPr marL="0" indent="0" algn="ctr">
              <a:buNone/>
            </a:pPr>
            <a:r>
              <a:rPr lang="ar-SA" dirty="0"/>
              <a:t>في حالة الشك، يجوز التوضيح فقط من خلال رئيس الشوط</a:t>
            </a:r>
            <a:endParaRPr lang="en-US" dirty="0"/>
          </a:p>
          <a:p>
            <a:pPr marL="0" indent="0" algn="ctr">
              <a:buNone/>
            </a:pPr>
            <a:r>
              <a:rPr lang="ar-SA" dirty="0"/>
              <a:t>يجب على المشاركين تجنب الحركات والمواقف التي تهدف إلى التأثير على قرارات الحكام أو تغطية الأخطاء التي ترتكبها فرقهم</a:t>
            </a:r>
            <a:r>
              <a:rPr lang="en-US" dirty="0"/>
              <a:t>.</a:t>
            </a:r>
          </a:p>
          <a:p>
            <a:pPr marL="0" indent="0" algn="ctr">
              <a:buNone/>
            </a:pPr>
            <a:r>
              <a:rPr lang="ar-SA" b="1" dirty="0"/>
              <a:t>اللعب النظيف</a:t>
            </a:r>
            <a:endParaRPr lang="en-US" b="1" dirty="0"/>
          </a:p>
          <a:p>
            <a:pPr marL="0" indent="0" algn="ctr">
              <a:buNone/>
            </a:pPr>
            <a:r>
              <a:rPr lang="ar-SA" dirty="0"/>
              <a:t>يجب أن يتسم سلوك المشاركين بالاحترام والتهذيب وفقاً لروح اللعب النظيف، ليس فقط تجاه الحكام ولكن أيضا تجاه الرسميين الآخرين والمنافسين والزملاء والمتفرجين</a:t>
            </a:r>
            <a:r>
              <a:rPr lang="en-US" dirty="0"/>
              <a:t>.</a:t>
            </a:r>
          </a:p>
          <a:p>
            <a:pPr marL="0" indent="0" algn="ctr">
              <a:buNone/>
            </a:pPr>
            <a:r>
              <a:rPr lang="ar-SA" dirty="0"/>
              <a:t>يسمح بالاتصال بين أعضاء الفريق خلال المباراة</a:t>
            </a:r>
            <a:endParaRPr lang="en-US" dirty="0"/>
          </a:p>
          <a:p>
            <a:pPr marL="0" indent="0" algn="ctr">
              <a:buNone/>
            </a:pP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40428295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817661" y="365126"/>
            <a:ext cx="3166280" cy="494684"/>
          </a:xfrm>
        </p:spPr>
        <p:txBody>
          <a:bodyPr>
            <a:normAutofit fontScale="90000"/>
          </a:bodyPr>
          <a:lstStyle/>
          <a:p>
            <a:r>
              <a:rPr lang="ar-IQ" sz="4800" b="1" dirty="0"/>
              <a:t>سلوك المشاركين</a:t>
            </a:r>
            <a:endParaRPr lang="ar-SA" sz="48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633483" y="859810"/>
            <a:ext cx="10972800" cy="565017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3200" b="1" dirty="0"/>
              <a:t>سوء السلوك </a:t>
            </a:r>
            <a:r>
              <a:rPr lang="ar-SA" sz="3200" b="1" dirty="0" err="1"/>
              <a:t>وجزاءاته</a:t>
            </a:r>
            <a:endParaRPr lang="en-US" sz="3200" b="1" dirty="0"/>
          </a:p>
          <a:p>
            <a:pPr marL="0" indent="0" algn="ctr">
              <a:buNone/>
            </a:pPr>
            <a:r>
              <a:rPr lang="ar-SA" sz="3200" b="1" dirty="0"/>
              <a:t>سوء السلوك البسيط</a:t>
            </a:r>
            <a:endParaRPr lang="en-US" sz="3200" b="1" dirty="0"/>
          </a:p>
          <a:p>
            <a:pPr marL="0" indent="0" algn="ctr">
              <a:buNone/>
            </a:pPr>
            <a:r>
              <a:rPr lang="ar-SA" sz="3200" dirty="0"/>
              <a:t>لا يكون سوء السلوك البسيط سبباً للجزاء، أنه من واجب الحكم الأول منع الفريقين من الاقتراب لمستوى الجزاء</a:t>
            </a:r>
            <a:r>
              <a:rPr lang="en-US" sz="3200" dirty="0"/>
              <a:t>.</a:t>
            </a:r>
          </a:p>
          <a:p>
            <a:pPr marL="0" indent="0" algn="ctr">
              <a:buNone/>
            </a:pPr>
            <a:r>
              <a:rPr lang="ar-SA" sz="3200" dirty="0"/>
              <a:t>يتم هذا في مرحلتين</a:t>
            </a:r>
            <a:endParaRPr lang="en-US" sz="3200" dirty="0"/>
          </a:p>
          <a:p>
            <a:pPr marL="0" indent="0" algn="ctr">
              <a:buNone/>
            </a:pPr>
            <a:r>
              <a:rPr lang="ar-SA" sz="3200" dirty="0"/>
              <a:t>المستوى الأول</a:t>
            </a:r>
            <a:r>
              <a:rPr lang="en-US" sz="3200" dirty="0"/>
              <a:t>: </a:t>
            </a:r>
            <a:r>
              <a:rPr lang="ar-SA" sz="3200" dirty="0"/>
              <a:t>باستخدام لفت نظر شفوي من خلال رئيس الشوط</a:t>
            </a:r>
            <a:r>
              <a:rPr lang="en-US" sz="3200" dirty="0"/>
              <a:t>.</a:t>
            </a:r>
          </a:p>
          <a:p>
            <a:pPr marL="0" indent="0" algn="ctr">
              <a:buNone/>
            </a:pPr>
            <a:r>
              <a:rPr lang="ar-SA" sz="3200" dirty="0"/>
              <a:t>المستوى الثاني</a:t>
            </a:r>
            <a:r>
              <a:rPr lang="en-US" sz="3200" dirty="0"/>
              <a:t>: </a:t>
            </a:r>
            <a:r>
              <a:rPr lang="ar-SA" sz="3200" dirty="0"/>
              <a:t>باستخدام البطاقة الصفراء لعضو الفريق الأعضاء المعني</a:t>
            </a:r>
            <a:r>
              <a:rPr lang="en-US" sz="3200" dirty="0"/>
              <a:t>.</a:t>
            </a:r>
          </a:p>
          <a:p>
            <a:pPr marL="0" indent="0" algn="ctr">
              <a:buNone/>
            </a:pPr>
            <a:r>
              <a:rPr lang="ar-SA" sz="3200" dirty="0"/>
              <a:t>لفت النظر الشكلي هذا بحد ذاته ليس بجزاء، ولكنه يرمز بأن عضو الفريق وشاملاً للفريق قد وصل إلى مستوى الجزاء في المباراة ويدون على </a:t>
            </a:r>
            <a:r>
              <a:rPr lang="ar-SA" sz="3200" dirty="0" err="1"/>
              <a:t>إستمارة</a:t>
            </a:r>
            <a:r>
              <a:rPr lang="ar-SA" sz="3200" dirty="0"/>
              <a:t> التسجيل ولا توجد تبعات فورية</a:t>
            </a:r>
            <a:r>
              <a:rPr lang="en-US" sz="3200" dirty="0"/>
              <a:t>.</a:t>
            </a:r>
          </a:p>
          <a:p>
            <a:pPr marL="0" indent="0" algn="ctr">
              <a:buNone/>
            </a:pPr>
            <a:endParaRPr lang="ar-SA" sz="3200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4694901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645926" y="187704"/>
            <a:ext cx="3749040" cy="274320"/>
          </a:xfrm>
        </p:spPr>
        <p:txBody>
          <a:bodyPr>
            <a:normAutofit fontScale="90000"/>
          </a:bodyPr>
          <a:lstStyle/>
          <a:p>
            <a:pPr algn="ctr"/>
            <a:r>
              <a:rPr lang="ar-IQ" b="1" dirty="0"/>
              <a:t>سلوك المشاركين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92541" y="723331"/>
            <a:ext cx="10972800" cy="585489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b="1" dirty="0"/>
              <a:t>سوء السلوك المؤدي إلى </a:t>
            </a:r>
            <a:r>
              <a:rPr lang="ar-SA" b="1" dirty="0" err="1"/>
              <a:t>الجزاءات</a:t>
            </a:r>
            <a:endParaRPr lang="en-US" b="1" dirty="0"/>
          </a:p>
          <a:p>
            <a:pPr marL="0" indent="0" algn="ctr">
              <a:buNone/>
            </a:pPr>
            <a:r>
              <a:rPr lang="ar-SA" dirty="0"/>
              <a:t>يصنف السلوك غير اللائق بواسطة عضو الفريق تجاه الرسميين، المنافسين، زملاء الفريق أو المتفرجين إلى ثلاث فئات طبقاً لدرجة الإساءة</a:t>
            </a:r>
            <a:r>
              <a:rPr lang="en-US" dirty="0"/>
              <a:t>.</a:t>
            </a:r>
          </a:p>
          <a:p>
            <a:pPr marL="0" indent="0" algn="ctr">
              <a:buNone/>
            </a:pPr>
            <a:r>
              <a:rPr lang="ar-SA" dirty="0"/>
              <a:t>سلوك غير مهذب</a:t>
            </a:r>
            <a:r>
              <a:rPr lang="en-US" dirty="0"/>
              <a:t>: </a:t>
            </a:r>
            <a:r>
              <a:rPr lang="ar-SA" dirty="0"/>
              <a:t>حركة منافية للسلوك الحسن أو المبادئ الأخلاقية</a:t>
            </a:r>
            <a:r>
              <a:rPr lang="en-US" dirty="0"/>
              <a:t>.</a:t>
            </a:r>
          </a:p>
          <a:p>
            <a:pPr marL="0" indent="0" algn="ctr">
              <a:buNone/>
            </a:pPr>
            <a:r>
              <a:rPr lang="ar-SA" dirty="0"/>
              <a:t>سلوك عدائي</a:t>
            </a:r>
            <a:r>
              <a:rPr lang="en-US" dirty="0"/>
              <a:t>: </a:t>
            </a:r>
            <a:r>
              <a:rPr lang="ar-SA" dirty="0"/>
              <a:t>كلمات مشوه للسمعة أو </a:t>
            </a:r>
            <a:r>
              <a:rPr lang="ar-SA" dirty="0" err="1"/>
              <a:t>إحتقار</a:t>
            </a:r>
            <a:r>
              <a:rPr lang="ar-SA" dirty="0"/>
              <a:t> أو إيماءات أو أية حركة معبرة </a:t>
            </a:r>
            <a:r>
              <a:rPr lang="ar-SA" dirty="0" err="1"/>
              <a:t>للإحتقار</a:t>
            </a:r>
            <a:r>
              <a:rPr lang="en-US" dirty="0"/>
              <a:t>.</a:t>
            </a:r>
          </a:p>
          <a:p>
            <a:pPr marL="0" indent="0" algn="ctr">
              <a:buNone/>
            </a:pPr>
            <a:r>
              <a:rPr lang="ar-SA" dirty="0" err="1"/>
              <a:t>الإعتداء</a:t>
            </a:r>
            <a:r>
              <a:rPr lang="en-US" dirty="0"/>
              <a:t>: </a:t>
            </a:r>
            <a:r>
              <a:rPr lang="ar-SA" dirty="0" err="1"/>
              <a:t>إعتداء</a:t>
            </a:r>
            <a:r>
              <a:rPr lang="ar-SA" dirty="0"/>
              <a:t> بدني فعلي أو عدائي أو سلوك تهديد</a:t>
            </a:r>
            <a:r>
              <a:rPr lang="en-US" dirty="0"/>
              <a:t>.</a:t>
            </a:r>
          </a:p>
          <a:p>
            <a:pPr marL="0" indent="0" algn="ctr">
              <a:buNone/>
            </a:pPr>
            <a:r>
              <a:rPr lang="ar-SA" dirty="0"/>
              <a:t>طبقا لتقدير الحكم الأول </a:t>
            </a:r>
            <a:r>
              <a:rPr lang="ar-SA" dirty="0" err="1"/>
              <a:t>وإستناداً</a:t>
            </a:r>
            <a:r>
              <a:rPr lang="ar-SA" dirty="0"/>
              <a:t> إلى جدية الإساءة، فإن </a:t>
            </a:r>
            <a:r>
              <a:rPr lang="ar-SA" dirty="0" err="1"/>
              <a:t>الجزاءات</a:t>
            </a:r>
            <a:r>
              <a:rPr lang="ar-SA" dirty="0"/>
              <a:t> التي تطبق وتسجل على </a:t>
            </a:r>
            <a:r>
              <a:rPr lang="ar-SA" dirty="0" err="1"/>
              <a:t>إستمارة</a:t>
            </a:r>
            <a:r>
              <a:rPr lang="ar-SA" dirty="0"/>
              <a:t> التسجيل هي</a:t>
            </a:r>
            <a:r>
              <a:rPr lang="en-US" dirty="0"/>
              <a:t>: </a:t>
            </a:r>
            <a:r>
              <a:rPr lang="ar-SA" dirty="0"/>
              <a:t>الإنذار، الطرد أو </a:t>
            </a:r>
            <a:r>
              <a:rPr lang="ar-SA" dirty="0" err="1"/>
              <a:t>الإستبعاد</a:t>
            </a:r>
            <a:r>
              <a:rPr lang="en-US" dirty="0"/>
              <a:t>.</a:t>
            </a:r>
          </a:p>
          <a:p>
            <a:pPr marL="0" indent="0" algn="ctr">
              <a:buNone/>
            </a:pPr>
            <a:r>
              <a:rPr lang="ar-SA" b="1" dirty="0"/>
              <a:t>الإنذار</a:t>
            </a:r>
            <a:endParaRPr lang="en-US" b="1" dirty="0"/>
          </a:p>
          <a:p>
            <a:pPr marL="0" indent="0" algn="ctr">
              <a:buNone/>
            </a:pPr>
            <a:r>
              <a:rPr lang="ar-SA" dirty="0"/>
              <a:t>السلوك غير المهذب الأول في المباراة بواسطة أي عضو في الفريق، يجازى بنقطة والإرسال للمنافس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89472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293</Words>
  <Application>Microsoft Office PowerPoint</Application>
  <PresentationFormat>ملء الشاشة</PresentationFormat>
  <Paragraphs>27</Paragraphs>
  <Slides>3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نسق Office</vt:lpstr>
      <vt:lpstr>سلوك المشاركين</vt:lpstr>
      <vt:lpstr>سلوك المشاركين</vt:lpstr>
      <vt:lpstr>سلوك المشاركين</vt:lpstr>
    </vt:vector>
  </TitlesOfParts>
  <Company>Microsoft (C)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التجهيزات والادوات</dc:title>
  <dc:creator>DR.Ahmed Saker 2O14</dc:creator>
  <cp:lastModifiedBy>Windows User</cp:lastModifiedBy>
  <cp:revision>6</cp:revision>
  <dcterms:created xsi:type="dcterms:W3CDTF">2018-12-12T05:46:15Z</dcterms:created>
  <dcterms:modified xsi:type="dcterms:W3CDTF">2019-09-05T21:31:53Z</dcterms:modified>
</cp:coreProperties>
</file>